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3"/>
  </p:notesMasterIdLst>
  <p:sldIdLst>
    <p:sldId id="300" r:id="rId3"/>
    <p:sldId id="338"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19" r:id="rId18"/>
    <p:sldId id="328" r:id="rId19"/>
    <p:sldId id="339" r:id="rId20"/>
    <p:sldId id="330" r:id="rId21"/>
    <p:sldId id="331" r:id="rId22"/>
    <p:sldId id="2018" r:id="rId23"/>
    <p:sldId id="332" r:id="rId24"/>
    <p:sldId id="340" r:id="rId25"/>
    <p:sldId id="341" r:id="rId26"/>
    <p:sldId id="333" r:id="rId27"/>
    <p:sldId id="334" r:id="rId28"/>
    <p:sldId id="337" r:id="rId29"/>
    <p:sldId id="2019" r:id="rId30"/>
    <p:sldId id="318"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81" d="100"/>
          <a:sy n="81" d="100"/>
        </p:scale>
        <p:origin x="78" y="12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Azure SQL DB includes numerous features and tools that could be leveraged by Contoso to implement best practices in a modern data platform: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err="1"/>
              <a:t>vCore</a:t>
            </a:r>
            <a:r>
              <a:rPr lang="en-US" dirty="0"/>
              <a:t>-based pricing tier allows storage and compute to be scaled separately</a:t>
            </a:r>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105051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Microsoft Flow allows business users to automate their processes.</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1"/>
                </a:solidFill>
                <a:latin typeface="Segoe UI Semilight" panose="020B0402040204020203" pitchFamily="34" charset="0"/>
                <a:cs typeface="Segoe UI Semilight" panose="020B0402040204020203" pitchFamily="34" charset="0"/>
              </a:rPr>
              <a:t>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It is likely that a feature that was previously built into SQL Server and used from applications directly now runs external to Azure SQL Database in the form of a separate Azure service. Examples include:</a:t>
            </a:r>
          </a:p>
          <a:p>
            <a:pPr marL="800100" lvl="1" indent="-342900">
              <a:buFont typeface="Arial" panose="020B0604020202020204" pitchFamily="34" charset="0"/>
              <a:buChar char="•"/>
            </a:pPr>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marL="800100" lvl="1" indent="-342900">
              <a:buFont typeface="Arial" panose="020B0604020202020204" pitchFamily="34" charset="0"/>
              <a:buChar char="•"/>
            </a:pPr>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marL="800100" lvl="1" indent="-342900">
              <a:buFont typeface="Arial" panose="020B0604020202020204" pitchFamily="34" charset="0"/>
              <a:buChar char="•"/>
            </a:pPr>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marL="800100" lvl="1" indent="-342900">
              <a:buFont typeface="Arial" panose="020B0604020202020204" pitchFamily="34" charset="0"/>
              <a:buChar char="•"/>
            </a:pPr>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2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539588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11/4/2019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56.png"/><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High level architecture diagram of the preferred solution.">
            <a:extLst>
              <a:ext uri="{FF2B5EF4-FFF2-40B4-BE49-F238E27FC236}">
                <a16:creationId xmlns:a16="http://schemas.microsoft.com/office/drawing/2014/main" id="{BE45F302-D673-4B0A-ABFA-59161CC37F93}"/>
              </a:ext>
            </a:extLst>
          </p:cNvPr>
          <p:cNvPicPr>
            <a:picLocks noChangeAspect="1"/>
          </p:cNvPicPr>
          <p:nvPr/>
        </p:nvPicPr>
        <p:blipFill>
          <a:blip r:embed="rId3"/>
          <a:stretch>
            <a:fillRect/>
          </a:stretch>
        </p:blipFill>
        <p:spPr>
          <a:xfrm>
            <a:off x="1198297" y="1028891"/>
            <a:ext cx="9912721" cy="5754528"/>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8"/>
            <a:ext cx="9196408" cy="858406"/>
          </a:xfrm>
        </p:spPr>
        <p:txBody>
          <a:bodyPr>
            <a:normAutofit/>
          </a:bodyPr>
          <a:lstStyle/>
          <a:p>
            <a:pPr marL="0" indent="0">
              <a:buNone/>
            </a:pPr>
            <a:r>
              <a:rPr lang="en-US" sz="3600" dirty="0">
                <a:solidFill>
                  <a:schemeClr val="tx1"/>
                </a:solidFill>
                <a:latin typeface="+mj-lt"/>
              </a:rPr>
              <a:t>Data management</a:t>
            </a:r>
            <a:r>
              <a:rPr lang="en-US" sz="3600" dirty="0">
                <a:solidFill>
                  <a:schemeClr val="tx1"/>
                </a:solidFill>
              </a:rPr>
              <a:t> best practices</a:t>
            </a:r>
            <a:endParaRPr lang="en-US" sz="2000" dirty="0">
              <a:solidFill>
                <a:schemeClr val="tx1"/>
              </a:solidFill>
              <a:latin typeface="+mj-lt"/>
            </a:endParaRPr>
          </a:p>
        </p:txBody>
      </p:sp>
      <p:pic>
        <p:nvPicPr>
          <p:cNvPr id="7"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47D395B5-EB62-481A-8A84-9300A59A1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645" y="2047584"/>
            <a:ext cx="8154709" cy="446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103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Search.</a:t>
            </a:r>
          </a:p>
          <a:p>
            <a:pPr marL="0" indent="0">
              <a:spcAft>
                <a:spcPts val="882"/>
              </a:spcAft>
              <a:buNone/>
            </a:pPr>
            <a:endParaRPr lang="en-US" sz="1800" dirty="0">
              <a:solidFill>
                <a:schemeClr val="tx1"/>
              </a:solidFill>
            </a:endParaRPr>
          </a:p>
        </p:txBody>
      </p:sp>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450670" y="3835605"/>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4510501" y="5870422"/>
            <a:ext cx="317099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1" y="1085193"/>
            <a:ext cx="10877433"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9" y="899982"/>
            <a:ext cx="2169751" cy="2169751"/>
          </a:xfrm>
          <a:prstGeom prst="rect">
            <a:avLst/>
          </a:prstGeom>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7504" y="3069733"/>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3957" y="4906798"/>
            <a:ext cx="3006949" cy="1578649"/>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1" y="1085193"/>
            <a:ext cx="10877433" cy="1403461"/>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Guidance for planning and executing cloud adoption</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9" y="899982"/>
            <a:ext cx="2169751" cy="2169751"/>
          </a:xfrm>
          <a:prstGeom prst="rect">
            <a:avLst/>
          </a:prstGeom>
        </p:spPr>
      </p:pic>
      <p:pic>
        <p:nvPicPr>
          <p:cNvPr id="3" name="Picture 2" descr="Diagram of the Microsoft Cloud Adoption Framework for Azure">
            <a:extLst>
              <a:ext uri="{FF2B5EF4-FFF2-40B4-BE49-F238E27FC236}">
                <a16:creationId xmlns:a16="http://schemas.microsoft.com/office/drawing/2014/main" id="{50D6E6DB-C263-467E-91DB-D1FC56E23A18}"/>
              </a:ext>
            </a:extLst>
          </p:cNvPr>
          <p:cNvPicPr>
            <a:picLocks noChangeAspect="1"/>
          </p:cNvPicPr>
          <p:nvPr/>
        </p:nvPicPr>
        <p:blipFill>
          <a:blip r:embed="rId5"/>
          <a:stretch>
            <a:fillRect/>
          </a:stretch>
        </p:blipFill>
        <p:spPr>
          <a:xfrm>
            <a:off x="1551333" y="1798136"/>
            <a:ext cx="7992433" cy="4704735"/>
          </a:xfrm>
          <a:prstGeom prst="rect">
            <a:avLst/>
          </a:prstGeom>
        </p:spPr>
      </p:pic>
    </p:spTree>
    <p:extLst>
      <p:ext uri="{BB962C8B-B14F-4D97-AF65-F5344CB8AC3E}">
        <p14:creationId xmlns:p14="http://schemas.microsoft.com/office/powerpoint/2010/main" val="957647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570377" cy="4729152"/>
          </a:xfrm>
        </p:spPr>
        <p:txBody>
          <a:bodyPr>
            <a:normAutofit fontScale="625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Looking for guidance to help with planning and executing cloud adoption</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3261</Words>
  <Application>Microsoft Office PowerPoint</Application>
  <PresentationFormat>Widescreen</PresentationFormat>
  <Paragraphs>268</Paragraphs>
  <Slides>30</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2019-11-04T20:12:48Z</dcterms:modified>
</cp:coreProperties>
</file>